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6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ppt/changesInfos/changesInfo1.xml" ContentType="application/vnd.ms-powerpoint.changesinfo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08" r:id="rId2"/>
  </p:sldMasterIdLst>
  <p:notesMasterIdLst>
    <p:notesMasterId r:id="rId33"/>
  </p:notesMasterIdLst>
  <p:handoutMasterIdLst>
    <p:handoutMasterId r:id="rId34"/>
  </p:handoutMasterIdLst>
  <p:sldIdLst>
    <p:sldId id="337" r:id="rId3"/>
    <p:sldId id="307" r:id="rId4"/>
    <p:sldId id="324" r:id="rId5"/>
    <p:sldId id="325" r:id="rId6"/>
    <p:sldId id="326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38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7" r:id="rId24"/>
    <p:sldId id="328" r:id="rId25"/>
    <p:sldId id="329" r:id="rId26"/>
    <p:sldId id="331" r:id="rId27"/>
    <p:sldId id="330" r:id="rId28"/>
    <p:sldId id="333" r:id="rId29"/>
    <p:sldId id="332" r:id="rId30"/>
    <p:sldId id="284" r:id="rId31"/>
    <p:sldId id="308" r:id="rId32"/>
  </p:sldIdLst>
  <p:sldSz cx="9144000" cy="6858000" type="screen4x3"/>
  <p:notesSz cx="9144000" cy="6858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0432FF"/>
    <a:srgbClr val="FEC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7"/>
    <p:restoredTop sz="95525" autoAdjust="0"/>
  </p:normalViewPr>
  <p:slideViewPr>
    <p:cSldViewPr>
      <p:cViewPr varScale="1">
        <p:scale>
          <a:sx n="102" d="100"/>
          <a:sy n="102" d="100"/>
        </p:scale>
        <p:origin x="16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ustomXml" Target="../customXml/item3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 Quang Khoat" userId="b24b097a-3ba7-4fd8-ad2c-0f2ed537794d" providerId="ADAL" clId="{89D4231C-85BE-CA47-BD88-5976DEBEB9EC}"/>
    <pc:docChg chg="custSel addSld delSld modSld">
      <pc:chgData name="Than Quang Khoat" userId="b24b097a-3ba7-4fd8-ad2c-0f2ed537794d" providerId="ADAL" clId="{89D4231C-85BE-CA47-BD88-5976DEBEB9EC}" dt="2020-03-17T05:54:18.580" v="336" actId="1076"/>
      <pc:docMkLst>
        <pc:docMk/>
      </pc:docMkLst>
      <pc:sldChg chg="delSp modSp">
        <pc:chgData name="Than Quang Khoat" userId="b24b097a-3ba7-4fd8-ad2c-0f2ed537794d" providerId="ADAL" clId="{89D4231C-85BE-CA47-BD88-5976DEBEB9EC}" dt="2020-03-14T06:50:54.627" v="108" actId="114"/>
        <pc:sldMkLst>
          <pc:docMk/>
          <pc:sldMk cId="2083677532" sldId="284"/>
        </pc:sldMkLst>
        <pc:spChg chg="mod">
          <ac:chgData name="Than Quang Khoat" userId="b24b097a-3ba7-4fd8-ad2c-0f2ed537794d" providerId="ADAL" clId="{89D4231C-85BE-CA47-BD88-5976DEBEB9EC}" dt="2020-03-14T06:50:54.627" v="108" actId="114"/>
          <ac:spMkLst>
            <pc:docMk/>
            <pc:sldMk cId="2083677532" sldId="284"/>
            <ac:spMk id="3" creationId="{00000000-0000-0000-0000-000000000000}"/>
          </ac:spMkLst>
        </pc:spChg>
        <pc:spChg chg="del">
          <ac:chgData name="Than Quang Khoat" userId="b24b097a-3ba7-4fd8-ad2c-0f2ed537794d" providerId="ADAL" clId="{89D4231C-85BE-CA47-BD88-5976DEBEB9EC}" dt="2020-03-14T06:44:21.882" v="54" actId="478"/>
          <ac:spMkLst>
            <pc:docMk/>
            <pc:sldMk cId="2083677532" sldId="284"/>
            <ac:spMk id="8" creationId="{00000000-0000-0000-0000-000000000000}"/>
          </ac:spMkLst>
        </pc:spChg>
      </pc:sldChg>
      <pc:sldChg chg="modSp add">
        <pc:chgData name="Than Quang Khoat" userId="b24b097a-3ba7-4fd8-ad2c-0f2ed537794d" providerId="ADAL" clId="{89D4231C-85BE-CA47-BD88-5976DEBEB9EC}" dt="2020-03-14T06:43:20.570" v="29" actId="207"/>
        <pc:sldMkLst>
          <pc:docMk/>
          <pc:sldMk cId="3393938247" sldId="307"/>
        </pc:sldMkLst>
        <pc:spChg chg="mod">
          <ac:chgData name="Than Quang Khoat" userId="b24b097a-3ba7-4fd8-ad2c-0f2ed537794d" providerId="ADAL" clId="{89D4231C-85BE-CA47-BD88-5976DEBEB9EC}" dt="2020-03-14T06:43:20.570" v="29" actId="207"/>
          <ac:spMkLst>
            <pc:docMk/>
            <pc:sldMk cId="3393938247" sldId="307"/>
            <ac:spMk id="3" creationId="{00000000-0000-0000-0000-000000000000}"/>
          </ac:spMkLst>
        </pc:spChg>
        <pc:spChg chg="mod">
          <ac:chgData name="Than Quang Khoat" userId="b24b097a-3ba7-4fd8-ad2c-0f2ed537794d" providerId="ADAL" clId="{89D4231C-85BE-CA47-BD88-5976DEBEB9EC}" dt="2020-03-14T05:07:00.830" v="7" actId="1036"/>
          <ac:spMkLst>
            <pc:docMk/>
            <pc:sldMk cId="3393938247" sldId="307"/>
            <ac:spMk id="5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5:03.150" v="57" actId="478"/>
        <pc:sldMkLst>
          <pc:docMk/>
          <pc:sldMk cId="2272913634" sldId="308"/>
        </pc:sldMkLst>
        <pc:spChg chg="del">
          <ac:chgData name="Than Quang Khoat" userId="b24b097a-3ba7-4fd8-ad2c-0f2ed537794d" providerId="ADAL" clId="{89D4231C-85BE-CA47-BD88-5976DEBEB9EC}" dt="2020-03-14T06:45:03.150" v="57" actId="478"/>
          <ac:spMkLst>
            <pc:docMk/>
            <pc:sldMk cId="2272913634" sldId="308"/>
            <ac:spMk id="8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3:43.848" v="33" actId="478"/>
        <pc:sldMkLst>
          <pc:docMk/>
          <pc:sldMk cId="3530988889" sldId="309"/>
        </pc:sldMkLst>
        <pc:spChg chg="del">
          <ac:chgData name="Than Quang Khoat" userId="b24b097a-3ba7-4fd8-ad2c-0f2ed537794d" providerId="ADAL" clId="{89D4231C-85BE-CA47-BD88-5976DEBEB9EC}" dt="2020-03-14T06:43:43.848" v="33" actId="478"/>
          <ac:spMkLst>
            <pc:docMk/>
            <pc:sldMk cId="3530988889" sldId="309"/>
            <ac:spMk id="14" creationId="{00000000-0000-0000-0000-000000000000}"/>
          </ac:spMkLst>
        </pc:spChg>
      </pc:sldChg>
      <pc:sldChg chg="delSp modSp">
        <pc:chgData name="Than Quang Khoat" userId="b24b097a-3ba7-4fd8-ad2c-0f2ed537794d" providerId="ADAL" clId="{89D4231C-85BE-CA47-BD88-5976DEBEB9EC}" dt="2020-03-14T06:46:14.913" v="85" actId="20577"/>
        <pc:sldMkLst>
          <pc:docMk/>
          <pc:sldMk cId="3530988889" sldId="310"/>
        </pc:sldMkLst>
        <pc:spChg chg="mod">
          <ac:chgData name="Than Quang Khoat" userId="b24b097a-3ba7-4fd8-ad2c-0f2ed537794d" providerId="ADAL" clId="{89D4231C-85BE-CA47-BD88-5976DEBEB9EC}" dt="2020-03-14T06:46:14.913" v="85" actId="20577"/>
          <ac:spMkLst>
            <pc:docMk/>
            <pc:sldMk cId="3530988889" sldId="310"/>
            <ac:spMk id="3" creationId="{00000000-0000-0000-0000-000000000000}"/>
          </ac:spMkLst>
        </pc:spChg>
        <pc:spChg chg="del">
          <ac:chgData name="Than Quang Khoat" userId="b24b097a-3ba7-4fd8-ad2c-0f2ed537794d" providerId="ADAL" clId="{89D4231C-85BE-CA47-BD88-5976DEBEB9EC}" dt="2020-03-14T06:43:45.570" v="34" actId="478"/>
          <ac:spMkLst>
            <pc:docMk/>
            <pc:sldMk cId="3530988889" sldId="310"/>
            <ac:spMk id="8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3:47.103" v="35" actId="478"/>
        <pc:sldMkLst>
          <pc:docMk/>
          <pc:sldMk cId="3530988889" sldId="311"/>
        </pc:sldMkLst>
        <pc:spChg chg="del">
          <ac:chgData name="Than Quang Khoat" userId="b24b097a-3ba7-4fd8-ad2c-0f2ed537794d" providerId="ADAL" clId="{89D4231C-85BE-CA47-BD88-5976DEBEB9EC}" dt="2020-03-14T06:43:47.103" v="35" actId="478"/>
          <ac:spMkLst>
            <pc:docMk/>
            <pc:sldMk cId="3530988889" sldId="311"/>
            <ac:spMk id="8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3:48.623" v="36" actId="478"/>
        <pc:sldMkLst>
          <pc:docMk/>
          <pc:sldMk cId="3530988889" sldId="312"/>
        </pc:sldMkLst>
        <pc:spChg chg="del">
          <ac:chgData name="Than Quang Khoat" userId="b24b097a-3ba7-4fd8-ad2c-0f2ed537794d" providerId="ADAL" clId="{89D4231C-85BE-CA47-BD88-5976DEBEB9EC}" dt="2020-03-14T06:43:48.623" v="36" actId="478"/>
          <ac:spMkLst>
            <pc:docMk/>
            <pc:sldMk cId="3530988889" sldId="312"/>
            <ac:spMk id="8" creationId="{00000000-0000-0000-0000-000000000000}"/>
          </ac:spMkLst>
        </pc:spChg>
      </pc:sldChg>
      <pc:sldChg chg="addSp delSp modSp">
        <pc:chgData name="Than Quang Khoat" userId="b24b097a-3ba7-4fd8-ad2c-0f2ed537794d" providerId="ADAL" clId="{89D4231C-85BE-CA47-BD88-5976DEBEB9EC}" dt="2020-03-17T05:54:18.580" v="336" actId="1076"/>
        <pc:sldMkLst>
          <pc:docMk/>
          <pc:sldMk cId="3530988889" sldId="313"/>
        </pc:sldMkLst>
        <pc:spChg chg="add mod">
          <ac:chgData name="Than Quang Khoat" userId="b24b097a-3ba7-4fd8-ad2c-0f2ed537794d" providerId="ADAL" clId="{89D4231C-85BE-CA47-BD88-5976DEBEB9EC}" dt="2020-03-17T05:54:06.629" v="334" actId="1036"/>
          <ac:spMkLst>
            <pc:docMk/>
            <pc:sldMk cId="3530988889" sldId="313"/>
            <ac:spMk id="4" creationId="{4ACCE4B9-1BFA-A342-AF5F-324C53846691}"/>
          </ac:spMkLst>
        </pc:spChg>
        <pc:spChg chg="del">
          <ac:chgData name="Than Quang Khoat" userId="b24b097a-3ba7-4fd8-ad2c-0f2ed537794d" providerId="ADAL" clId="{89D4231C-85BE-CA47-BD88-5976DEBEB9EC}" dt="2020-03-14T06:43:50.162" v="37" actId="478"/>
          <ac:spMkLst>
            <pc:docMk/>
            <pc:sldMk cId="3530988889" sldId="313"/>
            <ac:spMk id="11" creationId="{00000000-0000-0000-0000-000000000000}"/>
          </ac:spMkLst>
        </pc:spChg>
        <pc:spChg chg="add mod">
          <ac:chgData name="Than Quang Khoat" userId="b24b097a-3ba7-4fd8-ad2c-0f2ed537794d" providerId="ADAL" clId="{89D4231C-85BE-CA47-BD88-5976DEBEB9EC}" dt="2020-03-17T05:54:18.580" v="336" actId="1076"/>
          <ac:spMkLst>
            <pc:docMk/>
            <pc:sldMk cId="3530988889" sldId="313"/>
            <ac:spMk id="11" creationId="{AE5EF57A-1B8C-6E41-8190-CEF338EA9E05}"/>
          </ac:spMkLst>
        </pc:spChg>
      </pc:sldChg>
      <pc:sldChg chg="delSp">
        <pc:chgData name="Than Quang Khoat" userId="b24b097a-3ba7-4fd8-ad2c-0f2ed537794d" providerId="ADAL" clId="{89D4231C-85BE-CA47-BD88-5976DEBEB9EC}" dt="2020-03-14T06:43:51.726" v="38" actId="478"/>
        <pc:sldMkLst>
          <pc:docMk/>
          <pc:sldMk cId="3530988889" sldId="314"/>
        </pc:sldMkLst>
        <pc:spChg chg="del">
          <ac:chgData name="Than Quang Khoat" userId="b24b097a-3ba7-4fd8-ad2c-0f2ed537794d" providerId="ADAL" clId="{89D4231C-85BE-CA47-BD88-5976DEBEB9EC}" dt="2020-03-14T06:43:51.726" v="38" actId="478"/>
          <ac:spMkLst>
            <pc:docMk/>
            <pc:sldMk cId="3530988889" sldId="314"/>
            <ac:spMk id="11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3:53.449" v="39" actId="478"/>
        <pc:sldMkLst>
          <pc:docMk/>
          <pc:sldMk cId="3530988889" sldId="315"/>
        </pc:sldMkLst>
        <pc:spChg chg="del">
          <ac:chgData name="Than Quang Khoat" userId="b24b097a-3ba7-4fd8-ad2c-0f2ed537794d" providerId="ADAL" clId="{89D4231C-85BE-CA47-BD88-5976DEBEB9EC}" dt="2020-03-14T06:43:53.449" v="39" actId="478"/>
          <ac:spMkLst>
            <pc:docMk/>
            <pc:sldMk cId="3530988889" sldId="315"/>
            <ac:spMk id="10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3:55.492" v="40" actId="478"/>
        <pc:sldMkLst>
          <pc:docMk/>
          <pc:sldMk cId="3530988889" sldId="316"/>
        </pc:sldMkLst>
        <pc:spChg chg="del">
          <ac:chgData name="Than Quang Khoat" userId="b24b097a-3ba7-4fd8-ad2c-0f2ed537794d" providerId="ADAL" clId="{89D4231C-85BE-CA47-BD88-5976DEBEB9EC}" dt="2020-03-14T06:43:55.492" v="40" actId="478"/>
          <ac:spMkLst>
            <pc:docMk/>
            <pc:sldMk cId="3530988889" sldId="316"/>
            <ac:spMk id="11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3:57.154" v="41" actId="478"/>
        <pc:sldMkLst>
          <pc:docMk/>
          <pc:sldMk cId="3530988889" sldId="317"/>
        </pc:sldMkLst>
        <pc:spChg chg="del">
          <ac:chgData name="Than Quang Khoat" userId="b24b097a-3ba7-4fd8-ad2c-0f2ed537794d" providerId="ADAL" clId="{89D4231C-85BE-CA47-BD88-5976DEBEB9EC}" dt="2020-03-14T06:43:57.154" v="41" actId="478"/>
          <ac:spMkLst>
            <pc:docMk/>
            <pc:sldMk cId="3530988889" sldId="317"/>
            <ac:spMk id="8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3:58.756" v="42" actId="478"/>
        <pc:sldMkLst>
          <pc:docMk/>
          <pc:sldMk cId="3530988889" sldId="318"/>
        </pc:sldMkLst>
        <pc:spChg chg="del">
          <ac:chgData name="Than Quang Khoat" userId="b24b097a-3ba7-4fd8-ad2c-0f2ed537794d" providerId="ADAL" clId="{89D4231C-85BE-CA47-BD88-5976DEBEB9EC}" dt="2020-03-14T06:43:58.756" v="42" actId="478"/>
          <ac:spMkLst>
            <pc:docMk/>
            <pc:sldMk cId="3530988889" sldId="318"/>
            <ac:spMk id="11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4:00.327" v="43" actId="478"/>
        <pc:sldMkLst>
          <pc:docMk/>
          <pc:sldMk cId="3530988889" sldId="319"/>
        </pc:sldMkLst>
        <pc:spChg chg="del">
          <ac:chgData name="Than Quang Khoat" userId="b24b097a-3ba7-4fd8-ad2c-0f2ed537794d" providerId="ADAL" clId="{89D4231C-85BE-CA47-BD88-5976DEBEB9EC}" dt="2020-03-14T06:44:00.327" v="43" actId="478"/>
          <ac:spMkLst>
            <pc:docMk/>
            <pc:sldMk cId="3530988889" sldId="319"/>
            <ac:spMk id="8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4:01.836" v="44" actId="478"/>
        <pc:sldMkLst>
          <pc:docMk/>
          <pc:sldMk cId="3530988889" sldId="320"/>
        </pc:sldMkLst>
        <pc:spChg chg="del">
          <ac:chgData name="Than Quang Khoat" userId="b24b097a-3ba7-4fd8-ad2c-0f2ed537794d" providerId="ADAL" clId="{89D4231C-85BE-CA47-BD88-5976DEBEB9EC}" dt="2020-03-14T06:44:01.836" v="44" actId="478"/>
          <ac:spMkLst>
            <pc:docMk/>
            <pc:sldMk cId="3530988889" sldId="320"/>
            <ac:spMk id="16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4:03.133" v="45" actId="478"/>
        <pc:sldMkLst>
          <pc:docMk/>
          <pc:sldMk cId="3530988889" sldId="321"/>
        </pc:sldMkLst>
        <pc:spChg chg="del">
          <ac:chgData name="Than Quang Khoat" userId="b24b097a-3ba7-4fd8-ad2c-0f2ed537794d" providerId="ADAL" clId="{89D4231C-85BE-CA47-BD88-5976DEBEB9EC}" dt="2020-03-14T06:44:03.133" v="45" actId="478"/>
          <ac:spMkLst>
            <pc:docMk/>
            <pc:sldMk cId="3530988889" sldId="321"/>
            <ac:spMk id="11" creationId="{00000000-0000-0000-0000-000000000000}"/>
          </ac:spMkLst>
        </pc:spChg>
      </pc:sldChg>
      <pc:sldChg chg="delSp modSp">
        <pc:chgData name="Than Quang Khoat" userId="b24b097a-3ba7-4fd8-ad2c-0f2ed537794d" providerId="ADAL" clId="{89D4231C-85BE-CA47-BD88-5976DEBEB9EC}" dt="2020-03-14T06:50:13.155" v="105"/>
        <pc:sldMkLst>
          <pc:docMk/>
          <pc:sldMk cId="3530988889" sldId="322"/>
        </pc:sldMkLst>
        <pc:spChg chg="mod">
          <ac:chgData name="Than Quang Khoat" userId="b24b097a-3ba7-4fd8-ad2c-0f2ed537794d" providerId="ADAL" clId="{89D4231C-85BE-CA47-BD88-5976DEBEB9EC}" dt="2020-03-14T06:50:13.155" v="105"/>
          <ac:spMkLst>
            <pc:docMk/>
            <pc:sldMk cId="3530988889" sldId="322"/>
            <ac:spMk id="3" creationId="{00000000-0000-0000-0000-000000000000}"/>
          </ac:spMkLst>
        </pc:spChg>
        <pc:spChg chg="del">
          <ac:chgData name="Than Quang Khoat" userId="b24b097a-3ba7-4fd8-ad2c-0f2ed537794d" providerId="ADAL" clId="{89D4231C-85BE-CA47-BD88-5976DEBEB9EC}" dt="2020-03-14T06:44:04.549" v="46" actId="478"/>
          <ac:spMkLst>
            <pc:docMk/>
            <pc:sldMk cId="3530988889" sldId="322"/>
            <ac:spMk id="8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4:05.960" v="47" actId="478"/>
        <pc:sldMkLst>
          <pc:docMk/>
          <pc:sldMk cId="3530988889" sldId="323"/>
        </pc:sldMkLst>
        <pc:spChg chg="del">
          <ac:chgData name="Than Quang Khoat" userId="b24b097a-3ba7-4fd8-ad2c-0f2ed537794d" providerId="ADAL" clId="{89D4231C-85BE-CA47-BD88-5976DEBEB9EC}" dt="2020-03-14T06:44:05.960" v="47" actId="478"/>
          <ac:spMkLst>
            <pc:docMk/>
            <pc:sldMk cId="3530988889" sldId="323"/>
            <ac:spMk id="12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3:35.991" v="30" actId="478"/>
        <pc:sldMkLst>
          <pc:docMk/>
          <pc:sldMk cId="4098376115" sldId="324"/>
        </pc:sldMkLst>
        <pc:spChg chg="del">
          <ac:chgData name="Than Quang Khoat" userId="b24b097a-3ba7-4fd8-ad2c-0f2ed537794d" providerId="ADAL" clId="{89D4231C-85BE-CA47-BD88-5976DEBEB9EC}" dt="2020-03-14T06:43:35.991" v="30" actId="478"/>
          <ac:spMkLst>
            <pc:docMk/>
            <pc:sldMk cId="4098376115" sldId="324"/>
            <ac:spMk id="10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3:39.624" v="31" actId="478"/>
        <pc:sldMkLst>
          <pc:docMk/>
          <pc:sldMk cId="2039727498" sldId="325"/>
        </pc:sldMkLst>
        <pc:spChg chg="del">
          <ac:chgData name="Than Quang Khoat" userId="b24b097a-3ba7-4fd8-ad2c-0f2ed537794d" providerId="ADAL" clId="{89D4231C-85BE-CA47-BD88-5976DEBEB9EC}" dt="2020-03-14T06:43:39.624" v="31" actId="478"/>
          <ac:spMkLst>
            <pc:docMk/>
            <pc:sldMk cId="2039727498" sldId="325"/>
            <ac:spMk id="10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3:41.889" v="32" actId="478"/>
        <pc:sldMkLst>
          <pc:docMk/>
          <pc:sldMk cId="2511379920" sldId="326"/>
        </pc:sldMkLst>
        <pc:spChg chg="del">
          <ac:chgData name="Than Quang Khoat" userId="b24b097a-3ba7-4fd8-ad2c-0f2ed537794d" providerId="ADAL" clId="{89D4231C-85BE-CA47-BD88-5976DEBEB9EC}" dt="2020-03-14T06:43:41.889" v="32" actId="478"/>
          <ac:spMkLst>
            <pc:docMk/>
            <pc:sldMk cId="2511379920" sldId="326"/>
            <ac:spMk id="12" creationId="{00000000-0000-0000-0000-000000000000}"/>
          </ac:spMkLst>
        </pc:spChg>
      </pc:sldChg>
      <pc:sldChg chg="delSp modSp modAnim">
        <pc:chgData name="Than Quang Khoat" userId="b24b097a-3ba7-4fd8-ad2c-0f2ed537794d" providerId="ADAL" clId="{89D4231C-85BE-CA47-BD88-5976DEBEB9EC}" dt="2020-03-14T06:48:48.240" v="86" actId="20577"/>
        <pc:sldMkLst>
          <pc:docMk/>
          <pc:sldMk cId="84555667" sldId="327"/>
        </pc:sldMkLst>
        <pc:spChg chg="mod">
          <ac:chgData name="Than Quang Khoat" userId="b24b097a-3ba7-4fd8-ad2c-0f2ed537794d" providerId="ADAL" clId="{89D4231C-85BE-CA47-BD88-5976DEBEB9EC}" dt="2020-03-14T06:48:48.240" v="86" actId="20577"/>
          <ac:spMkLst>
            <pc:docMk/>
            <pc:sldMk cId="84555667" sldId="327"/>
            <ac:spMk id="3" creationId="{00000000-0000-0000-0000-000000000000}"/>
          </ac:spMkLst>
        </pc:spChg>
        <pc:spChg chg="del">
          <ac:chgData name="Than Quang Khoat" userId="b24b097a-3ba7-4fd8-ad2c-0f2ed537794d" providerId="ADAL" clId="{89D4231C-85BE-CA47-BD88-5976DEBEB9EC}" dt="2020-03-14T06:44:07.262" v="48" actId="478"/>
          <ac:spMkLst>
            <pc:docMk/>
            <pc:sldMk cId="84555667" sldId="327"/>
            <ac:spMk id="8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4:08.581" v="49" actId="478"/>
        <pc:sldMkLst>
          <pc:docMk/>
          <pc:sldMk cId="84555667" sldId="328"/>
        </pc:sldMkLst>
        <pc:spChg chg="del">
          <ac:chgData name="Than Quang Khoat" userId="b24b097a-3ba7-4fd8-ad2c-0f2ed537794d" providerId="ADAL" clId="{89D4231C-85BE-CA47-BD88-5976DEBEB9EC}" dt="2020-03-14T06:44:08.581" v="49" actId="478"/>
          <ac:spMkLst>
            <pc:docMk/>
            <pc:sldMk cId="84555667" sldId="328"/>
            <ac:spMk id="8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4:10.010" v="50" actId="478"/>
        <pc:sldMkLst>
          <pc:docMk/>
          <pc:sldMk cId="84555667" sldId="329"/>
        </pc:sldMkLst>
        <pc:spChg chg="del">
          <ac:chgData name="Than Quang Khoat" userId="b24b097a-3ba7-4fd8-ad2c-0f2ed537794d" providerId="ADAL" clId="{89D4231C-85BE-CA47-BD88-5976DEBEB9EC}" dt="2020-03-14T06:44:10.010" v="50" actId="478"/>
          <ac:spMkLst>
            <pc:docMk/>
            <pc:sldMk cId="84555667" sldId="329"/>
            <ac:spMk id="10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4:13.021" v="52" actId="478"/>
        <pc:sldMkLst>
          <pc:docMk/>
          <pc:sldMk cId="84555667" sldId="330"/>
        </pc:sldMkLst>
        <pc:spChg chg="del">
          <ac:chgData name="Than Quang Khoat" userId="b24b097a-3ba7-4fd8-ad2c-0f2ed537794d" providerId="ADAL" clId="{89D4231C-85BE-CA47-BD88-5976DEBEB9EC}" dt="2020-03-14T06:44:13.021" v="52" actId="478"/>
          <ac:spMkLst>
            <pc:docMk/>
            <pc:sldMk cId="84555667" sldId="330"/>
            <ac:spMk id="12" creationId="{00000000-0000-0000-0000-000000000000}"/>
          </ac:spMkLst>
        </pc:spChg>
      </pc:sldChg>
      <pc:sldChg chg="delSp">
        <pc:chgData name="Than Quang Khoat" userId="b24b097a-3ba7-4fd8-ad2c-0f2ed537794d" providerId="ADAL" clId="{89D4231C-85BE-CA47-BD88-5976DEBEB9EC}" dt="2020-03-14T06:44:11.682" v="51" actId="478"/>
        <pc:sldMkLst>
          <pc:docMk/>
          <pc:sldMk cId="1348186278" sldId="331"/>
        </pc:sldMkLst>
        <pc:spChg chg="del">
          <ac:chgData name="Than Quang Khoat" userId="b24b097a-3ba7-4fd8-ad2c-0f2ed537794d" providerId="ADAL" clId="{89D4231C-85BE-CA47-BD88-5976DEBEB9EC}" dt="2020-03-14T06:44:11.682" v="51" actId="478"/>
          <ac:spMkLst>
            <pc:docMk/>
            <pc:sldMk cId="1348186278" sldId="331"/>
            <ac:spMk id="12" creationId="{00000000-0000-0000-0000-000000000000}"/>
          </ac:spMkLst>
        </pc:spChg>
      </pc:sldChg>
      <pc:sldChg chg="modSp">
        <pc:chgData name="Than Quang Khoat" userId="b24b097a-3ba7-4fd8-ad2c-0f2ed537794d" providerId="ADAL" clId="{89D4231C-85BE-CA47-BD88-5976DEBEB9EC}" dt="2020-03-14T06:44:48.512" v="56" actId="1076"/>
        <pc:sldMkLst>
          <pc:docMk/>
          <pc:sldMk cId="741921948" sldId="332"/>
        </pc:sldMkLst>
        <pc:grpChg chg="mod">
          <ac:chgData name="Than Quang Khoat" userId="b24b097a-3ba7-4fd8-ad2c-0f2ed537794d" providerId="ADAL" clId="{89D4231C-85BE-CA47-BD88-5976DEBEB9EC}" dt="2020-03-14T06:44:48.512" v="56" actId="1076"/>
          <ac:grpSpMkLst>
            <pc:docMk/>
            <pc:sldMk cId="741921948" sldId="332"/>
            <ac:grpSpMk id="19" creationId="{00000000-0000-0000-0000-000000000000}"/>
          </ac:grpSpMkLst>
        </pc:grpChg>
      </pc:sldChg>
      <pc:sldChg chg="delSp">
        <pc:chgData name="Than Quang Khoat" userId="b24b097a-3ba7-4fd8-ad2c-0f2ed537794d" providerId="ADAL" clId="{89D4231C-85BE-CA47-BD88-5976DEBEB9EC}" dt="2020-03-14T06:44:14.334" v="53" actId="478"/>
        <pc:sldMkLst>
          <pc:docMk/>
          <pc:sldMk cId="3672547277" sldId="333"/>
        </pc:sldMkLst>
        <pc:spChg chg="del">
          <ac:chgData name="Than Quang Khoat" userId="b24b097a-3ba7-4fd8-ad2c-0f2ed537794d" providerId="ADAL" clId="{89D4231C-85BE-CA47-BD88-5976DEBEB9EC}" dt="2020-03-14T06:44:14.334" v="53" actId="478"/>
          <ac:spMkLst>
            <pc:docMk/>
            <pc:sldMk cId="3672547277" sldId="333"/>
            <ac:spMk id="8" creationId="{00000000-0000-0000-0000-000000000000}"/>
          </ac:spMkLst>
        </pc:spChg>
      </pc:sldChg>
      <pc:sldChg chg="del">
        <pc:chgData name="Than Quang Khoat" userId="b24b097a-3ba7-4fd8-ad2c-0f2ed537794d" providerId="ADAL" clId="{89D4231C-85BE-CA47-BD88-5976DEBEB9EC}" dt="2020-03-14T05:06:27.742" v="1" actId="2696"/>
        <pc:sldMkLst>
          <pc:docMk/>
          <pc:sldMk cId="4014845658" sldId="335"/>
        </pc:sldMkLst>
      </pc:sldChg>
      <pc:sldChg chg="del">
        <pc:chgData name="Than Quang Khoat" userId="b24b097a-3ba7-4fd8-ad2c-0f2ed537794d" providerId="ADAL" clId="{89D4231C-85BE-CA47-BD88-5976DEBEB9EC}" dt="2020-03-14T05:06:27.750" v="2" actId="2696"/>
        <pc:sldMkLst>
          <pc:docMk/>
          <pc:sldMk cId="538651444" sldId="336"/>
        </pc:sldMkLst>
      </pc:sldChg>
      <pc:sldChg chg="modSp add">
        <pc:chgData name="Than Quang Khoat" userId="b24b097a-3ba7-4fd8-ad2c-0f2ed537794d" providerId="ADAL" clId="{89D4231C-85BE-CA47-BD88-5976DEBEB9EC}" dt="2020-03-14T06:42:08.806" v="8" actId="1036"/>
        <pc:sldMkLst>
          <pc:docMk/>
          <pc:sldMk cId="3331961750" sldId="337"/>
        </pc:sldMkLst>
        <pc:spChg chg="mod">
          <ac:chgData name="Than Quang Khoat" userId="b24b097a-3ba7-4fd8-ad2c-0f2ed537794d" providerId="ADAL" clId="{89D4231C-85BE-CA47-BD88-5976DEBEB9EC}" dt="2020-03-14T06:42:08.806" v="8" actId="1036"/>
          <ac:spMkLst>
            <pc:docMk/>
            <pc:sldMk cId="3331961750" sldId="337"/>
            <ac:spMk id="4" creationId="{00000000-0000-0000-0000-000000000000}"/>
          </ac:spMkLst>
        </pc:spChg>
      </pc:sldChg>
      <pc:sldChg chg="addSp modSp add">
        <pc:chgData name="Than Quang Khoat" userId="b24b097a-3ba7-4fd8-ad2c-0f2ed537794d" providerId="ADAL" clId="{89D4231C-85BE-CA47-BD88-5976DEBEB9EC}" dt="2020-03-14T06:56:02.116" v="329" actId="20577"/>
        <pc:sldMkLst>
          <pc:docMk/>
          <pc:sldMk cId="3562860807" sldId="338"/>
        </pc:sldMkLst>
        <pc:spChg chg="mod">
          <ac:chgData name="Than Quang Khoat" userId="b24b097a-3ba7-4fd8-ad2c-0f2ed537794d" providerId="ADAL" clId="{89D4231C-85BE-CA47-BD88-5976DEBEB9EC}" dt="2020-03-14T06:52:48.726" v="123" actId="20577"/>
          <ac:spMkLst>
            <pc:docMk/>
            <pc:sldMk cId="3562860807" sldId="338"/>
            <ac:spMk id="2" creationId="{00000000-0000-0000-0000-000000000000}"/>
          </ac:spMkLst>
        </pc:spChg>
        <pc:spChg chg="mod">
          <ac:chgData name="Than Quang Khoat" userId="b24b097a-3ba7-4fd8-ad2c-0f2ed537794d" providerId="ADAL" clId="{89D4231C-85BE-CA47-BD88-5976DEBEB9EC}" dt="2020-03-14T06:56:02.116" v="329" actId="20577"/>
          <ac:spMkLst>
            <pc:docMk/>
            <pc:sldMk cId="3562860807" sldId="338"/>
            <ac:spMk id="3" creationId="{00000000-0000-0000-0000-000000000000}"/>
          </ac:spMkLst>
        </pc:spChg>
        <pc:grpChg chg="add mod">
          <ac:chgData name="Than Quang Khoat" userId="b24b097a-3ba7-4fd8-ad2c-0f2ed537794d" providerId="ADAL" clId="{89D4231C-85BE-CA47-BD88-5976DEBEB9EC}" dt="2020-03-14T06:55:03.302" v="257" actId="14100"/>
          <ac:grpSpMkLst>
            <pc:docMk/>
            <pc:sldMk cId="3562860807" sldId="338"/>
            <ac:grpSpMk id="8" creationId="{9B621400-D71F-2742-80E8-2130A4CAB021}"/>
          </ac:grpSpMkLst>
        </pc:grpChg>
      </pc:sldChg>
    </pc:docChg>
  </pc:docChgLst>
  <pc:docChgLst>
    <pc:chgData name="Than Quang Khoat" userId="b24b097a-3ba7-4fd8-ad2c-0f2ed537794d" providerId="ADAL" clId="{5F86CD41-9989-264F-9A19-2F317C64467F}"/>
    <pc:docChg chg="custSel modSld">
      <pc:chgData name="Than Quang Khoat" userId="b24b097a-3ba7-4fd8-ad2c-0f2ed537794d" providerId="ADAL" clId="{5F86CD41-9989-264F-9A19-2F317C64467F}" dt="2020-10-08T23:54:41.100" v="0" actId="478"/>
      <pc:docMkLst>
        <pc:docMk/>
      </pc:docMkLst>
      <pc:sldChg chg="delSp mod">
        <pc:chgData name="Than Quang Khoat" userId="b24b097a-3ba7-4fd8-ad2c-0f2ed537794d" providerId="ADAL" clId="{5F86CD41-9989-264F-9A19-2F317C64467F}" dt="2020-10-08T23:54:41.100" v="0" actId="478"/>
        <pc:sldMkLst>
          <pc:docMk/>
          <pc:sldMk cId="3331961750" sldId="337"/>
        </pc:sldMkLst>
        <pc:picChg chg="del">
          <ac:chgData name="Than Quang Khoat" userId="b24b097a-3ba7-4fd8-ad2c-0f2ed537794d" providerId="ADAL" clId="{5F86CD41-9989-264F-9A19-2F317C64467F}" dt="2020-10-08T23:54:41.100" v="0" actId="478"/>
          <ac:picMkLst>
            <pc:docMk/>
            <pc:sldMk cId="3331961750" sldId="337"/>
            <ac:picMk id="7" creationId="{DFEEE924-52CE-6F4C-B5A3-F44C2DE94BF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FD921-77B7-B645-8B89-5584F44BADCE}" type="datetime1">
              <a:t>6/24/22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59CBC-0F83-9540-8DEC-2BF5F6879A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41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527BFC2B-4EC7-564E-B26D-6C4F3A840170}" type="datetime1">
              <a:t>6/24/22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55A5A28D-BDB6-46FF-A1EF-D3D59E3A7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2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74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24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89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C5D5AEB-61E2-4C44-866F-5FAE62A71A4E}" type="datetime1"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976E-2F9D-8747-919E-D3FCB0D0D085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E42D-728F-1044-BC72-E43440A13001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57A8-D04D-0042-8354-8CFBB0618D04}" type="datetime1">
              <a:t>6/24/22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FE4A6-8F89-E444-8872-2482F3665D93}" type="datetime1">
              <a:t>6/24/22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0003-45F2-114D-B8A4-8905A2410B7C}" type="datetime1"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80445213-41A6-F049-BC05-4823E7E90E4B}" type="datetime1"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5A97-3480-9C45-92F1-E6215653449C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6FB7C-107E-6A46-8C94-C16486F61830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87EB-3DB1-D34F-8BCD-19EA493D760E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A958-40BB-7744-8DB4-90D4DF835740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B5A42B9B-EC26-A146-A227-ECADBD3E8DE2}" type="datetime1"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15DA19BD-ABE7-2E4E-92CD-46F9BEAC5386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98A4E574-7F8E-994F-A91D-39FF77D990AB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E451D01E-7569-DC4F-B3BA-B4422B13DE58}" type="datetime1"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6B1-D89D-9241-AC0F-5B33343FB813}" type="datetime1"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F2F59-9786-1A46-AA6A-EABE0B88B8DF}" type="datetime1">
              <a:t>6/24/22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DE4F-D52C-874C-9822-ED968A576A17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41C8BB7-43F2-6C4C-B4CA-8083673AE1B6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80846"/>
            <a:ext cx="9144000" cy="211015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51693" y="2585114"/>
            <a:ext cx="8440615" cy="1336258"/>
          </a:xfrm>
        </p:spPr>
        <p:txBody>
          <a:bodyPr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954" dirty="0">
                <a:latin typeface="Arial" panose="020B0604020202020204" pitchFamily="34" charset="0"/>
                <a:cs typeface="Arial" panose="020B0604020202020204" pitchFamily="34" charset="0"/>
              </a:rPr>
              <a:t>Introduction to</a:t>
            </a:r>
            <a:br>
              <a:rPr lang="en-US" sz="3692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92" dirty="0">
                <a:latin typeface="Impact" panose="020B0806030902050204" pitchFamily="34" charset="0"/>
              </a:rPr>
              <a:t>Machine Learning and Data Mining</a:t>
            </a:r>
            <a:br>
              <a:rPr lang="en-US" sz="3692" dirty="0">
                <a:latin typeface="Impact" panose="020B0806030902050204" pitchFamily="34" charset="0"/>
              </a:rPr>
            </a:br>
            <a:r>
              <a:rPr lang="en-US" sz="2954" dirty="0">
                <a:latin typeface="Arial"/>
                <a:cs typeface="Arial"/>
              </a:rPr>
              <a:t>(Học máy và Khai phá dữ liệu)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844061" y="4765431"/>
            <a:ext cx="7500894" cy="925654"/>
          </a:xfrm>
        </p:spPr>
        <p:txBody>
          <a:bodyPr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2215" b="1" dirty="0">
                <a:solidFill>
                  <a:srgbClr val="0000FF"/>
                </a:solidFill>
              </a:rPr>
              <a:t>Khoat Than</a:t>
            </a:r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773723" y="5187462"/>
            <a:ext cx="7571232" cy="1266092"/>
          </a:xfrm>
          <a:prstGeom prst="rect">
            <a:avLst/>
          </a:prstGeom>
        </p:spPr>
        <p:txBody>
          <a:bodyPr vert="horz" lIns="84406" tIns="42203" rIns="84406" bIns="42203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sz="1477" dirty="0"/>
              <a:t>School of Information and Communication Technology</a:t>
            </a:r>
          </a:p>
          <a:p>
            <a:pPr algn="ctr">
              <a:lnSpc>
                <a:spcPct val="140000"/>
              </a:lnSpc>
            </a:pPr>
            <a:r>
              <a:rPr lang="en-US" sz="1477" dirty="0"/>
              <a:t>Hanoi University of Science and Technology</a:t>
            </a:r>
          </a:p>
          <a:p>
            <a:pPr algn="ctr">
              <a:lnSpc>
                <a:spcPct val="140000"/>
              </a:lnSpc>
            </a:pPr>
            <a:endParaRPr lang="en-US" sz="1477" dirty="0"/>
          </a:p>
          <a:p>
            <a:pPr algn="ctr">
              <a:lnSpc>
                <a:spcPct val="140000"/>
              </a:lnSpc>
            </a:pPr>
            <a:endParaRPr lang="en-US" sz="1477" dirty="0"/>
          </a:p>
        </p:txBody>
      </p:sp>
    </p:spTree>
    <p:extLst>
      <p:ext uri="{BB962C8B-B14F-4D97-AF65-F5344CB8AC3E}">
        <p14:creationId xmlns:p14="http://schemas.microsoft.com/office/powerpoint/2010/main" val="333196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example (1)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NAFOSTED</a:t>
            </a: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Title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7994650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3400" y="58674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>
                <a:latin typeface="Courier New" panose="02070309020205020404" pitchFamily="49" charset="0"/>
              </a:rPr>
              <a:t>[Liu, 2006]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CE4B9-1BFA-A342-AF5F-324C53846691}"/>
              </a:ext>
            </a:extLst>
          </p:cNvPr>
          <p:cNvSpPr/>
          <p:nvPr/>
        </p:nvSpPr>
        <p:spPr>
          <a:xfrm>
            <a:off x="38862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5EF57A-1B8C-6E41-8190-CEF338EA9E05}"/>
              </a:ext>
            </a:extLst>
          </p:cNvPr>
          <p:cNvSpPr/>
          <p:nvPr/>
        </p:nvSpPr>
        <p:spPr>
          <a:xfrm>
            <a:off x="4576011" y="2286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example (2)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644650"/>
            <a:ext cx="7993062" cy="386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33400" y="598805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>
                <a:latin typeface="Courier New" panose="02070309020205020404" pitchFamily="49" charset="0"/>
              </a:rPr>
              <a:t>[Liu, 2006]</a:t>
            </a:r>
          </a:p>
        </p:txBody>
      </p: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convergence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The algorithm converges if: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Very few instances are reassigned to new clusters, or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The centroids do not change significantly, or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The following sum does not change significantly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2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Where C</a:t>
            </a:r>
            <a:r>
              <a:rPr lang="en-US" baseline="-2500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is the i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cluster; 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is the centroid of cluster C</a:t>
            </a:r>
            <a:r>
              <a:rPr lang="en-US" baseline="-2500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030371"/>
              </p:ext>
            </p:extLst>
          </p:nvPr>
        </p:nvGraphicFramePr>
        <p:xfrm>
          <a:off x="2901950" y="3505200"/>
          <a:ext cx="2814638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280" imgH="419040" progId="Equation.3">
                  <p:embed/>
                </p:oleObj>
              </mc:Choice>
              <mc:Fallback>
                <p:oleObj name="Equation" r:id="rId3" imgW="1295280" imgH="41904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3505200"/>
                        <a:ext cx="2814638" cy="91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centroid, distance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Re-computation of the centroids: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b="1" dirty="0">
                <a:solidFill>
                  <a:schemeClr val="tx1"/>
                </a:solidFill>
              </a:rPr>
              <a:t>m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 is the centroid of cluster C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. |C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| denotes the size of C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Distance measure: 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Euclidean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Other measures are possible.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97102"/>
              </p:ext>
            </p:extLst>
          </p:nvPr>
        </p:nvGraphicFramePr>
        <p:xfrm>
          <a:off x="1565275" y="2024063"/>
          <a:ext cx="1633538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3" imgW="914400" imgH="444240" progId="Equation.3">
                  <p:embed/>
                </p:oleObj>
              </mc:Choice>
              <mc:Fallback>
                <p:oleObj name="Formel" r:id="rId3" imgW="914400" imgH="44424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275" y="2024063"/>
                        <a:ext cx="1633538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531047"/>
              </p:ext>
            </p:extLst>
          </p:nvPr>
        </p:nvGraphicFramePr>
        <p:xfrm>
          <a:off x="1016000" y="4343400"/>
          <a:ext cx="7594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5" imgW="3797280" imgH="304560" progId="Equation.3">
                  <p:embed/>
                </p:oleObj>
              </mc:Choice>
              <mc:Fallback>
                <p:oleObj name="Formel" r:id="rId5" imgW="3797280" imgH="30456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4343400"/>
                        <a:ext cx="75946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about distance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Distance measure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Each measure provides a view on data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There are infinite number of distance measures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Which distance is good?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Similarity measures can be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used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Similarity between two objects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621400-D71F-2742-80E8-2130A4CAB021}"/>
              </a:ext>
            </a:extLst>
          </p:cNvPr>
          <p:cNvGrpSpPr/>
          <p:nvPr/>
        </p:nvGrpSpPr>
        <p:grpSpPr>
          <a:xfrm>
            <a:off x="5181600" y="3200400"/>
            <a:ext cx="3810000" cy="3429000"/>
            <a:chOff x="2290762" y="1371600"/>
            <a:chExt cx="4562475" cy="4114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0417CB-7EB7-C447-A7BC-EC77624E6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0762" y="1371600"/>
              <a:ext cx="4562475" cy="41148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1DB95D-6256-9644-83E0-0579723E6BF5}"/>
                </a:ext>
              </a:extLst>
            </p:cNvPr>
            <p:cNvSpPr/>
            <p:nvPr/>
          </p:nvSpPr>
          <p:spPr>
            <a:xfrm>
              <a:off x="5453062" y="2138362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6E59E4-858A-394E-8C65-431D3F249FE5}"/>
                </a:ext>
              </a:extLst>
            </p:cNvPr>
            <p:cNvSpPr/>
            <p:nvPr/>
          </p:nvSpPr>
          <p:spPr>
            <a:xfrm>
              <a:off x="6263640" y="3467100"/>
              <a:ext cx="304800" cy="3048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56286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affects of outliers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i="1" dirty="0">
                <a:solidFill>
                  <a:schemeClr val="tx1"/>
                </a:solidFill>
              </a:rPr>
              <a:t>K-means is sensitive with outliers</a:t>
            </a:r>
            <a:r>
              <a:rPr lang="en-US" sz="2200" dirty="0">
                <a:solidFill>
                  <a:schemeClr val="tx1"/>
                </a:solidFill>
              </a:rPr>
              <a:t>, i.e., outliers might affect significantly on clustering results.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Outliers are instances that significantly differ from the normal instances.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The attribute distributions of outliers are very different from those of normal points.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Noises or errors in data can result in outliers.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outlier example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71662"/>
            <a:ext cx="5457825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1143000" y="6215062"/>
            <a:ext cx="1752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i="1">
                <a:latin typeface="Courier New" panose="02070309020205020404" pitchFamily="49" charset="0"/>
                <a:cs typeface="Courier New" panose="02070309020205020404" pitchFamily="49" charset="0"/>
              </a:rPr>
              <a:t>[Liu, 2006]</a:t>
            </a:r>
            <a:endParaRPr lang="en-US" sz="1600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outlier solutions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i="1" dirty="0">
                <a:solidFill>
                  <a:srgbClr val="0000FF"/>
                </a:solidFill>
              </a:rPr>
              <a:t>Outlier removal: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/>
                </a:solidFill>
              </a:rPr>
              <a:t>we may remove some instances that are significantly far from the centroids, compared with other instances.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Removal can be done a priori or when learning clusters.</a:t>
            </a:r>
          </a:p>
          <a:p>
            <a:pPr>
              <a:spcBef>
                <a:spcPts val="1200"/>
              </a:spcBef>
            </a:pPr>
            <a:r>
              <a:rPr lang="en-US" sz="2200" i="1" dirty="0">
                <a:solidFill>
                  <a:srgbClr val="0000FF"/>
                </a:solidFill>
              </a:rPr>
              <a:t>Random sampling:</a:t>
            </a:r>
            <a:r>
              <a:rPr lang="en-US" sz="2200" dirty="0">
                <a:solidFill>
                  <a:schemeClr val="tx1"/>
                </a:solidFill>
              </a:rPr>
              <a:t> instead of clustering all data, we take a random sample S from the whole training data.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S will be used to learn K clusters. Note that S often contains fewer noises/outliers than the original training data.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After learning, the remaining data will be assigned to the learned clusters.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initialization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Quality of K-means depends much on the initial centroids.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914400" y="6240462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>
                <a:latin typeface="Courier New" panose="02070309020205020404" pitchFamily="49" charset="0"/>
              </a:rPr>
              <a:t>[Liu, 2006]</a:t>
            </a:r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1776413" y="2286000"/>
            <a:ext cx="6453187" cy="4030662"/>
            <a:chOff x="528" y="1200"/>
            <a:chExt cx="4065" cy="2539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200"/>
              <a:ext cx="3921" cy="2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392" y="1440"/>
              <a:ext cx="768" cy="4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528" y="1296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1</a:t>
              </a:r>
              <a:r>
                <a:rPr lang="en-US" baseline="30000"/>
                <a:t>st</a:t>
              </a:r>
              <a:r>
                <a:rPr lang="en-US"/>
                <a:t> centroid</a:t>
              </a: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1344" y="1728"/>
              <a:ext cx="768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528" y="1728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2</a:t>
              </a:r>
              <a:r>
                <a:rPr lang="en-US" baseline="30000"/>
                <a:t>nd</a:t>
              </a:r>
              <a:r>
                <a:rPr lang="en-US"/>
                <a:t> centroid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initialization solution (1)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We repeat K-means many times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Each time we initialize a different set of centroids.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After learning, we combine results from those runs to obtain a unified clustering.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124200"/>
            <a:ext cx="5530850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838200" y="636905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>
                <a:latin typeface="Courier New" panose="02070309020205020404" pitchFamily="49" charset="0"/>
              </a:rPr>
              <a:t>[Liu, 2006]</a:t>
            </a:r>
          </a:p>
        </p:txBody>
      </p: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2" y="685800"/>
            <a:ext cx="8458201" cy="703385"/>
          </a:xfrm>
        </p:spPr>
        <p:txBody>
          <a:bodyPr>
            <a:normAutofit/>
          </a:bodyPr>
          <a:lstStyle/>
          <a:p>
            <a:r>
              <a:rPr lang="en-US" sz="2954" dirty="0"/>
              <a:t>Contents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670541"/>
            <a:ext cx="8458200" cy="4923690"/>
          </a:xfrm>
        </p:spPr>
        <p:txBody>
          <a:bodyPr>
            <a:normAutofit/>
          </a:bodyPr>
          <a:lstStyle/>
          <a:p>
            <a:r>
              <a:rPr lang="en-US" sz="2031" dirty="0">
                <a:solidFill>
                  <a:schemeClr val="tx1"/>
                </a:solidFill>
              </a:rPr>
              <a:t>Introduction to Machine Learning </a:t>
            </a:r>
            <a:r>
              <a:rPr lang="en-US" sz="2215" dirty="0">
                <a:solidFill>
                  <a:schemeClr val="tx1"/>
                </a:solidFill>
              </a:rPr>
              <a:t>&amp; Data Mining</a:t>
            </a:r>
            <a:endParaRPr lang="en-US" sz="2031" dirty="0">
              <a:solidFill>
                <a:schemeClr val="tx1"/>
              </a:solidFill>
            </a:endParaRPr>
          </a:p>
          <a:p>
            <a:pPr>
              <a:spcBef>
                <a:spcPts val="1108"/>
              </a:spcBef>
            </a:pPr>
            <a:r>
              <a:rPr lang="en-US" sz="2031" dirty="0">
                <a:solidFill>
                  <a:schemeClr val="tx1"/>
                </a:solidFill>
              </a:rPr>
              <a:t>Supervised learning</a:t>
            </a:r>
          </a:p>
          <a:p>
            <a:pPr>
              <a:spcBef>
                <a:spcPts val="1108"/>
              </a:spcBef>
            </a:pPr>
            <a:r>
              <a:rPr lang="en-US" sz="2031" b="1" dirty="0">
                <a:solidFill>
                  <a:srgbClr val="0432FF"/>
                </a:solidFill>
              </a:rPr>
              <a:t>Unsupervised learning</a:t>
            </a:r>
            <a:endParaRPr lang="en-US" b="1" dirty="0">
              <a:solidFill>
                <a:srgbClr val="0432FF"/>
              </a:solidFill>
            </a:endParaRPr>
          </a:p>
          <a:p>
            <a:pPr lvl="1">
              <a:spcBef>
                <a:spcPts val="1108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31" b="1" dirty="0">
                <a:solidFill>
                  <a:srgbClr val="0432FF"/>
                </a:solidFill>
              </a:rPr>
              <a:t>Clustering</a:t>
            </a:r>
            <a:endParaRPr lang="en-US" sz="2031" dirty="0">
              <a:solidFill>
                <a:srgbClr val="0432FF"/>
              </a:solidFill>
            </a:endParaRPr>
          </a:p>
          <a:p>
            <a:r>
              <a:rPr lang="en-US" sz="2031" dirty="0">
                <a:solidFill>
                  <a:schemeClr val="tx1"/>
                </a:solidFill>
              </a:rPr>
              <a:t>Practical advice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389185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38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initialization solution (2)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i="1" dirty="0">
                <a:solidFill>
                  <a:schemeClr val="tx1"/>
                </a:solidFill>
              </a:rPr>
              <a:t>K-means++</a:t>
            </a:r>
            <a:r>
              <a:rPr lang="en-US" sz="2200" i="1" dirty="0">
                <a:solidFill>
                  <a:schemeClr val="tx1"/>
                </a:solidFill>
              </a:rPr>
              <a:t>:</a:t>
            </a:r>
            <a:r>
              <a:rPr lang="en-US" sz="2200" dirty="0">
                <a:solidFill>
                  <a:schemeClr val="tx1"/>
                </a:solidFill>
              </a:rPr>
              <a:t> to obtain a good clustering, we can initialize the centroids from </a:t>
            </a:r>
            <a:r>
              <a:rPr lang="en-US" sz="2200" b="1" dirty="0">
                <a:solidFill>
                  <a:schemeClr val="tx1"/>
                </a:solidFill>
              </a:rPr>
              <a:t>D</a:t>
            </a:r>
            <a:r>
              <a:rPr lang="en-US" sz="2200" dirty="0">
                <a:solidFill>
                  <a:schemeClr val="tx1"/>
                </a:solidFill>
              </a:rPr>
              <a:t> in sequence as follows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Select randomly the first centroid </a:t>
            </a:r>
            <a:r>
              <a:rPr lang="en-US" sz="2000" b="1" dirty="0">
                <a:solidFill>
                  <a:schemeClr val="tx1"/>
                </a:solidFill>
              </a:rPr>
              <a:t>m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Select the second centroid which are farthest to </a:t>
            </a:r>
            <a:r>
              <a:rPr lang="en-US" sz="2000" b="1" dirty="0">
                <a:solidFill>
                  <a:schemeClr val="tx1"/>
                </a:solidFill>
              </a:rPr>
              <a:t>m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…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Select i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centroid which are farthest from {</a:t>
            </a:r>
            <a:r>
              <a:rPr lang="en-US" sz="2000" b="1" dirty="0">
                <a:solidFill>
                  <a:schemeClr val="tx1"/>
                </a:solidFill>
              </a:rPr>
              <a:t>m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, …, </a:t>
            </a:r>
            <a:r>
              <a:rPr lang="en-US" sz="2000" b="1" dirty="0">
                <a:solidFill>
                  <a:schemeClr val="tx1"/>
                </a:solidFill>
              </a:rPr>
              <a:t>m</a:t>
            </a:r>
            <a:r>
              <a:rPr lang="en-US" sz="2000" baseline="-25000" dirty="0">
                <a:solidFill>
                  <a:schemeClr val="tx1"/>
                </a:solidFill>
              </a:rPr>
              <a:t>i-1</a:t>
            </a:r>
            <a:r>
              <a:rPr lang="en-US" sz="2000" dirty="0">
                <a:solidFill>
                  <a:schemeClr val="tx1"/>
                </a:solidFill>
              </a:rPr>
              <a:t>}.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By using this initialization scheme, K-means can converge to a near optimal solution [Arthur, D.; Vassilvitskii, 2007]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curved clusters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When using Euclidean distance, K-means cannot detect non-spherical clusters.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rgbClr val="FF0000"/>
                </a:solidFill>
              </a:rPr>
              <a:t>How to deal with those cases?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44850"/>
            <a:ext cx="6581775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162800" y="60198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>
                <a:latin typeface="Courier New" panose="02070309020205020404" pitchFamily="49" charset="0"/>
              </a:rPr>
              <a:t>[Liu, 2006]</a:t>
            </a:r>
          </a:p>
        </p:txBody>
      </p: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summary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Advantages: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Be very simple,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Be efficient in practice,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Converges in expected polynomial time [</a:t>
            </a:r>
            <a:r>
              <a:rPr lang="en-US" sz="2000">
                <a:solidFill>
                  <a:schemeClr val="tx1"/>
                </a:solidFill>
              </a:rPr>
              <a:t>Manthey &amp; Röglin, JACM, 2011</a:t>
            </a:r>
            <a:r>
              <a:rPr lang="en-US" sz="2000" dirty="0">
                <a:solidFill>
                  <a:schemeClr val="tx1"/>
                </a:solidFill>
              </a:rPr>
              <a:t>]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Be flexible in choosing the distance measures.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Limitations: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Choose a good similarity measure for a domain is not easy.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Be sensitive with outliers.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4. Online K-means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K-means: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We need all training data for each iteration.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Therefore, it cannot work with big datasets,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And cannot work with stream data where data come in sequence.</a:t>
            </a:r>
          </a:p>
          <a:p>
            <a:pPr>
              <a:spcBef>
                <a:spcPts val="1200"/>
              </a:spcBef>
            </a:pPr>
            <a:r>
              <a:rPr lang="en-US" sz="2200" i="1" dirty="0">
                <a:solidFill>
                  <a:schemeClr val="tx1"/>
                </a:solidFill>
              </a:rPr>
              <a:t>Online K-means</a:t>
            </a:r>
            <a:r>
              <a:rPr lang="en-US" sz="2200" dirty="0">
                <a:solidFill>
                  <a:schemeClr val="tx1"/>
                </a:solidFill>
              </a:rPr>
              <a:t> helps us to cluster big/stream data.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It is an online version of K-means [Bottou, 1998].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It follows the methodology from online learning and stochastic gradient.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At each iteration, one instance will be exploited to update the available clusters.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Revisiting K-means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Note that K-means finds K clusters from the training instances {x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, x</a:t>
            </a:r>
            <a:r>
              <a:rPr lang="en-US" sz="2200" baseline="-25000" dirty="0">
                <a:solidFill>
                  <a:schemeClr val="tx1"/>
                </a:solidFill>
              </a:rPr>
              <a:t>2</a:t>
            </a:r>
            <a:r>
              <a:rPr lang="en-US" sz="2200" dirty="0">
                <a:solidFill>
                  <a:schemeClr val="tx1"/>
                </a:solidFill>
              </a:rPr>
              <a:t>, …, x</a:t>
            </a:r>
            <a:r>
              <a:rPr lang="en-US" sz="2200" baseline="-25000" dirty="0">
                <a:solidFill>
                  <a:schemeClr val="tx1"/>
                </a:solidFill>
              </a:rPr>
              <a:t>M</a:t>
            </a:r>
            <a:r>
              <a:rPr lang="en-US" sz="2200" dirty="0">
                <a:solidFill>
                  <a:schemeClr val="tx1"/>
                </a:solidFill>
              </a:rPr>
              <a:t>} by minimizing the following loss function: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Where w(x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 is the nearest centroid to x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Using its gradient, we can minimize Q by repeating the following update until convergence: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Where γ</a:t>
            </a:r>
            <a:r>
              <a:rPr lang="en-US" sz="2000" baseline="-25000" dirty="0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 is a small constant, often called learning rate.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This update will converge to a local minimum.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247144"/>
              </p:ext>
            </p:extLst>
          </p:nvPr>
        </p:nvGraphicFramePr>
        <p:xfrm>
          <a:off x="2095500" y="2667000"/>
          <a:ext cx="3810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5000" imgH="457200" progId="Equation.3">
                  <p:embed/>
                </p:oleObj>
              </mc:Choice>
              <mc:Fallback>
                <p:oleObj name="Equation" r:id="rId3" imgW="19050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5500" y="2667000"/>
                        <a:ext cx="3810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350011"/>
              </p:ext>
            </p:extLst>
          </p:nvPr>
        </p:nvGraphicFramePr>
        <p:xfrm>
          <a:off x="2413000" y="4800600"/>
          <a:ext cx="3327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700" imgH="457200" progId="Equation.3">
                  <p:embed/>
                </p:oleObj>
              </mc:Choice>
              <mc:Fallback>
                <p:oleObj name="Equation" r:id="rId5" imgW="1663700" imgH="4572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3000" y="4800600"/>
                        <a:ext cx="3327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5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Online K-means:</a:t>
            </a:r>
            <a:r>
              <a:rPr lang="en-US" sz="3200" dirty="0">
                <a:solidFill>
                  <a:srgbClr val="0000FF"/>
                </a:solidFill>
              </a:rPr>
              <a:t>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24000"/>
                <a:ext cx="8458200" cy="53340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Note that each iteration of K-means requires the full gradient: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vi-VN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2000" dirty="0">
                    <a:solidFill>
                      <a:schemeClr val="tx1"/>
                    </a:solidFill>
                  </a:rPr>
                  <a:t>Which requires all training data.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Online K-means minimizes Q stochastically: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2000" dirty="0">
                    <a:solidFill>
                      <a:schemeClr val="tx1"/>
                    </a:solidFill>
                  </a:rPr>
                  <a:t>At each iteration, we just use a little information from the whole gradient Q’.</a:t>
                </a:r>
              </a:p>
              <a:p>
                <a:pPr lvl="1"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2000" dirty="0">
                    <a:solidFill>
                      <a:schemeClr val="tx1"/>
                    </a:solidFill>
                  </a:rPr>
                  <a:t>Those information comes from the training instances at iteration t:</a:t>
                </a:r>
              </a:p>
              <a:p>
                <a:pPr marL="228600" lvl="1" indent="0">
                  <a:spcBef>
                    <a:spcPts val="1200"/>
                  </a:spcBef>
                  <a:buClr>
                    <a:schemeClr val="tx1"/>
                  </a:buClr>
                  <a:buSzPct val="5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24000"/>
                <a:ext cx="8458200" cy="5334000"/>
              </a:xfrm>
              <a:blipFill>
                <a:blip r:embed="rId3"/>
                <a:stretch>
                  <a:fillRect l="-750" t="-7143" r="-1049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8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Online K-means:</a:t>
            </a:r>
            <a:r>
              <a:rPr lang="en-US" sz="3200" dirty="0">
                <a:solidFill>
                  <a:srgbClr val="0000FF"/>
                </a:solidFill>
              </a:rPr>
              <a:t> algorithm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i="1" dirty="0">
                <a:solidFill>
                  <a:schemeClr val="tx1"/>
                </a:solidFill>
              </a:rPr>
              <a:t>Initialize K centroids randomly.</a:t>
            </a:r>
          </a:p>
          <a:p>
            <a:pPr>
              <a:spcBef>
                <a:spcPts val="1200"/>
              </a:spcBef>
            </a:pPr>
            <a:r>
              <a:rPr lang="en-US" sz="2200" i="1" dirty="0">
                <a:solidFill>
                  <a:schemeClr val="tx1"/>
                </a:solidFill>
              </a:rPr>
              <a:t>Update the centroids as an instance comes</a:t>
            </a:r>
            <a:endParaRPr lang="en-US" i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>
                <a:solidFill>
                  <a:schemeClr val="tx1"/>
                </a:solidFill>
              </a:rPr>
              <a:t>At iteration t, take an instance x</a:t>
            </a:r>
            <a:r>
              <a:rPr lang="en-US" sz="2000" i="1" baseline="-25000" dirty="0">
                <a:solidFill>
                  <a:schemeClr val="tx1"/>
                </a:solidFill>
              </a:rPr>
              <a:t>t</a:t>
            </a:r>
            <a:r>
              <a:rPr lang="en-US" sz="2000" i="1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>
                <a:solidFill>
                  <a:schemeClr val="tx1"/>
                </a:solidFill>
              </a:rPr>
              <a:t>Find the nearest centroid w</a:t>
            </a:r>
            <a:r>
              <a:rPr lang="en-US" sz="2000" i="1" baseline="-25000" dirty="0">
                <a:solidFill>
                  <a:schemeClr val="tx1"/>
                </a:solidFill>
              </a:rPr>
              <a:t>t</a:t>
            </a:r>
            <a:r>
              <a:rPr lang="en-US" sz="2000" i="1" dirty="0">
                <a:solidFill>
                  <a:schemeClr val="tx1"/>
                </a:solidFill>
              </a:rPr>
              <a:t> to x</a:t>
            </a:r>
            <a:r>
              <a:rPr lang="en-US" sz="2000" i="1" baseline="-25000" dirty="0">
                <a:solidFill>
                  <a:schemeClr val="tx1"/>
                </a:solidFill>
              </a:rPr>
              <a:t>t</a:t>
            </a:r>
            <a:r>
              <a:rPr lang="en-US" sz="2000" i="1" dirty="0">
                <a:solidFill>
                  <a:schemeClr val="tx1"/>
                </a:solidFill>
              </a:rPr>
              <a:t>, and then update w</a:t>
            </a:r>
            <a:r>
              <a:rPr lang="en-US" sz="2000" i="1" baseline="-25000" dirty="0">
                <a:solidFill>
                  <a:schemeClr val="tx1"/>
                </a:solidFill>
              </a:rPr>
              <a:t>t</a:t>
            </a:r>
            <a:r>
              <a:rPr lang="en-US" sz="2000" i="1" dirty="0">
                <a:solidFill>
                  <a:schemeClr val="tx1"/>
                </a:solidFill>
              </a:rPr>
              <a:t> as follows: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FF0000"/>
                </a:solidFill>
              </a:rPr>
              <a:t>Note:</a:t>
            </a:r>
            <a:r>
              <a:rPr lang="en-US" sz="2200" dirty="0">
                <a:solidFill>
                  <a:schemeClr val="tx1"/>
                </a:solidFill>
              </a:rPr>
              <a:t> the learning rates                    are positive constants, which should satisfy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011467"/>
              </p:ext>
            </p:extLst>
          </p:nvPr>
        </p:nvGraphicFramePr>
        <p:xfrm>
          <a:off x="2438400" y="3632200"/>
          <a:ext cx="2565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82700" imgH="215900" progId="Equation.3">
                  <p:embed/>
                </p:oleObj>
              </mc:Choice>
              <mc:Fallback>
                <p:oleObj name="Equation" r:id="rId3" imgW="12827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8400" y="3632200"/>
                        <a:ext cx="2565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889146"/>
              </p:ext>
            </p:extLst>
          </p:nvPr>
        </p:nvGraphicFramePr>
        <p:xfrm>
          <a:off x="2438400" y="5232400"/>
          <a:ext cx="2743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317500" progId="Equation.3">
                  <p:embed/>
                </p:oleObj>
              </mc:Choice>
              <mc:Fallback>
                <p:oleObj name="Equation" r:id="rId5" imgW="1371600" imgH="3175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8400" y="5232400"/>
                        <a:ext cx="27432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729830"/>
              </p:ext>
            </p:extLst>
          </p:nvPr>
        </p:nvGraphicFramePr>
        <p:xfrm>
          <a:off x="4038600" y="4233555"/>
          <a:ext cx="136906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22300" imgH="203200" progId="Equation.3">
                  <p:embed/>
                </p:oleObj>
              </mc:Choice>
              <mc:Fallback>
                <p:oleObj name="Equation" r:id="rId7" imgW="622300" imgH="2032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8600" y="4233555"/>
                        <a:ext cx="1369060" cy="447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5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Online K-means:</a:t>
            </a:r>
            <a:r>
              <a:rPr lang="en-US" sz="3200" dirty="0">
                <a:solidFill>
                  <a:srgbClr val="0000FF"/>
                </a:solidFill>
              </a:rPr>
              <a:t> learning rate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 popular choice of learning rate: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buSzPct val="65000"/>
              <a:buFont typeface="Wingdings" panose="05000000000000000000" pitchFamily="2" charset="2"/>
              <a:buChar char="n"/>
            </a:pPr>
            <a:r>
              <a:rPr lang="en-US" sz="2000">
                <a:solidFill>
                  <a:schemeClr val="tx1"/>
                </a:solidFill>
                <a:latin typeface="Symbol" charset="2"/>
                <a:cs typeface="Symbol" charset="2"/>
              </a:rPr>
              <a:t>τ, κ</a:t>
            </a:r>
            <a:r>
              <a:rPr lang="en-US" sz="2000">
                <a:solidFill>
                  <a:schemeClr val="tx1"/>
                </a:solidFill>
              </a:rPr>
              <a:t> are possitive constants.</a:t>
            </a:r>
          </a:p>
          <a:p>
            <a:pPr>
              <a:buSzPct val="65000"/>
              <a:buFont typeface="Wingdings" panose="05000000000000000000" pitchFamily="2" charset="2"/>
              <a:buChar char="n"/>
            </a:pPr>
            <a:r>
              <a:rPr lang="en-US" sz="2000">
                <a:solidFill>
                  <a:schemeClr val="tx1"/>
                </a:solidFill>
                <a:latin typeface="Symbol" charset="2"/>
                <a:cs typeface="Symbol" charset="2"/>
              </a:rPr>
              <a:t>κ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GB" sz="2000">
                <a:solidFill>
                  <a:schemeClr val="tx1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 </a:t>
            </a:r>
            <a:r>
              <a:rPr lang="en-US" sz="2000">
                <a:solidFill>
                  <a:schemeClr val="tx1"/>
                </a:solidFill>
              </a:rPr>
              <a:t>(0.5, 1] is called </a:t>
            </a:r>
            <a:r>
              <a:rPr lang="en-US" sz="2000" i="1">
                <a:solidFill>
                  <a:srgbClr val="0432FF"/>
                </a:solidFill>
              </a:rPr>
              <a:t>forgeting rate</a:t>
            </a:r>
            <a:r>
              <a:rPr lang="en-US" sz="2000">
                <a:solidFill>
                  <a:schemeClr val="tx1"/>
                </a:solidFill>
              </a:rPr>
              <a:t>. Large </a:t>
            </a:r>
            <a:r>
              <a:rPr lang="en-US" sz="2000">
                <a:solidFill>
                  <a:schemeClr val="tx1"/>
                </a:solidFill>
                <a:latin typeface="Symbol" charset="2"/>
                <a:cs typeface="Symbol" charset="2"/>
              </a:rPr>
              <a:t>κ</a:t>
            </a:r>
            <a:r>
              <a:rPr lang="en-US" sz="2000">
                <a:solidFill>
                  <a:schemeClr val="tx1"/>
                </a:solidFill>
              </a:rPr>
              <a:t> means that the algorithm remembers the past longer, and that new observations play less and less important role as </a:t>
            </a:r>
            <a:r>
              <a:rPr lang="en-US" sz="2000" i="1">
                <a:solidFill>
                  <a:schemeClr val="tx1"/>
                </a:solidFill>
              </a:rPr>
              <a:t>t</a:t>
            </a:r>
            <a:r>
              <a:rPr lang="en-US" sz="2000">
                <a:solidFill>
                  <a:schemeClr val="tx1"/>
                </a:solidFill>
              </a:rPr>
              <a:t> grows.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012470"/>
              </p:ext>
            </p:extLst>
          </p:nvPr>
        </p:nvGraphicFramePr>
        <p:xfrm>
          <a:off x="2590800" y="2132013"/>
          <a:ext cx="170497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700" imgH="279400" progId="Equation.3">
                  <p:embed/>
                </p:oleObj>
              </mc:Choice>
              <mc:Fallback>
                <p:oleObj name="Equation" r:id="rId3" imgW="774700" imgH="2794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2132013"/>
                        <a:ext cx="1704975" cy="61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254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</a:rPr>
              <a:t>Objective Q decreases as t increases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36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Online K-means (Black circles), K-means (Black squares)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Partial gradient (empty circles), full gradient (empty squares)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Convergence of Online K-means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79566" y="2057400"/>
            <a:ext cx="6264910" cy="3703173"/>
            <a:chOff x="609600" y="1809896"/>
            <a:chExt cx="6264910" cy="370317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11128"/>
            <a:stretch/>
          </p:blipFill>
          <p:spPr>
            <a:xfrm>
              <a:off x="1066800" y="1809896"/>
              <a:ext cx="5807710" cy="370317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9600" y="29072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Q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6629400" y="1711682"/>
            <a:ext cx="381000" cy="327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21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105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>
                <a:solidFill>
                  <a:schemeClr val="tx1"/>
                </a:solidFill>
              </a:rPr>
              <a:t>Arthur, D.; Vassilvitskii, S. (2007). K-means++: the advantages of careful seeding. </a:t>
            </a:r>
            <a:r>
              <a:rPr lang="en-US" sz="1600" i="1">
                <a:solidFill>
                  <a:schemeClr val="tx1"/>
                </a:solidFill>
              </a:rPr>
              <a:t>Proceedings of the 18th annual ACM-SIAM symposium on Discrete algorithms</a:t>
            </a:r>
            <a:r>
              <a:rPr lang="en-US" sz="1600">
                <a:solidFill>
                  <a:schemeClr val="tx1"/>
                </a:solidFill>
              </a:rPr>
              <a:t>, pp. 1027–1035.</a:t>
            </a:r>
          </a:p>
          <a:p>
            <a:pPr>
              <a:spcBef>
                <a:spcPts val="600"/>
              </a:spcBef>
            </a:pPr>
            <a:r>
              <a:rPr lang="en-US" sz="1600">
                <a:solidFill>
                  <a:schemeClr val="tx1"/>
                </a:solidFill>
              </a:rPr>
              <a:t>Arthur, D., Manthey, B., &amp; Röglin, H. (2011). Smoothed analysis of the k-means method. </a:t>
            </a:r>
            <a:r>
              <a:rPr lang="en-US" sz="1600" i="1">
                <a:solidFill>
                  <a:schemeClr val="tx1"/>
                </a:solidFill>
              </a:rPr>
              <a:t>Journal of the ACM (JACM)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i="1">
                <a:solidFill>
                  <a:schemeClr val="tx1"/>
                </a:solidFill>
              </a:rPr>
              <a:t>58</a:t>
            </a:r>
            <a:r>
              <a:rPr lang="en-US" sz="1600">
                <a:solidFill>
                  <a:schemeClr val="tx1"/>
                </a:solidFill>
              </a:rPr>
              <a:t>(5), 19.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Bottou, Léon. Online learning and stochastic approximations. </a:t>
            </a:r>
            <a:r>
              <a:rPr lang="en-US" sz="1600" i="1" dirty="0">
                <a:solidFill>
                  <a:schemeClr val="tx1"/>
                </a:solidFill>
              </a:rPr>
              <a:t>On-line learning in neural networks</a:t>
            </a:r>
            <a:r>
              <a:rPr lang="en-US" sz="1600" dirty="0">
                <a:solidFill>
                  <a:schemeClr val="tx1"/>
                </a:solidFill>
              </a:rPr>
              <a:t> 17 (1998).</a:t>
            </a:r>
            <a:endParaRPr lang="en-US" sz="160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B. Liu. </a:t>
            </a:r>
            <a:r>
              <a:rPr lang="en-US" sz="1600" i="1" dirty="0">
                <a:solidFill>
                  <a:schemeClr val="tx1"/>
                </a:solidFill>
              </a:rPr>
              <a:t>Web Data Mining: Exploring Hyperlinks, Contents, and Usage Data.</a:t>
            </a:r>
            <a:r>
              <a:rPr lang="en-US" sz="1600" dirty="0">
                <a:solidFill>
                  <a:schemeClr val="tx1"/>
                </a:solidFill>
              </a:rPr>
              <a:t> Springer, 2006.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</a:rPr>
              <a:t>Lloyd, S., 1982. Least squares quantization in PCM. IEEE Trans. Inform. Theory 28, 129–137. Originally as an unpublished Bell laboratories Technical Note (1957).</a:t>
            </a:r>
          </a:p>
          <a:p>
            <a:pPr>
              <a:spcBef>
                <a:spcPts val="600"/>
              </a:spcBef>
            </a:pPr>
            <a:r>
              <a:rPr lang="en-US" sz="1600">
                <a:solidFill>
                  <a:schemeClr val="tx1"/>
                </a:solidFill>
              </a:rPr>
              <a:t>Jain, A. K. (2010). Data clustering: 50 years beyond K-means. </a:t>
            </a:r>
            <a:r>
              <a:rPr lang="en-US" sz="1600" i="1">
                <a:solidFill>
                  <a:schemeClr val="tx1"/>
                </a:solidFill>
              </a:rPr>
              <a:t>Pattern recognition letters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i="1">
                <a:solidFill>
                  <a:schemeClr val="tx1"/>
                </a:solidFill>
              </a:rPr>
              <a:t>31</a:t>
            </a:r>
            <a:r>
              <a:rPr lang="en-US" sz="1600">
                <a:solidFill>
                  <a:schemeClr val="tx1"/>
                </a:solidFill>
              </a:rPr>
              <a:t>(8), 651-666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7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1. Basic learning problems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rgbClr val="0000FF"/>
                </a:solidFill>
              </a:rPr>
              <a:t>Supervised learning: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/>
                </a:solidFill>
              </a:rPr>
              <a:t>learn a function y = f(x) from a given training set </a:t>
            </a:r>
            <a:r>
              <a:rPr lang="en-US" sz="2200">
                <a:solidFill>
                  <a:schemeClr val="tx1"/>
                </a:solidFill>
              </a:rPr>
              <a:t>{{x</a:t>
            </a:r>
            <a:r>
              <a:rPr lang="en-US" sz="2200" baseline="-25000">
                <a:solidFill>
                  <a:schemeClr val="tx1"/>
                </a:solidFill>
              </a:rPr>
              <a:t>1</a:t>
            </a:r>
            <a:r>
              <a:rPr lang="en-US" sz="2200">
                <a:solidFill>
                  <a:schemeClr val="tx1"/>
                </a:solidFill>
              </a:rPr>
              <a:t>, x</a:t>
            </a:r>
            <a:r>
              <a:rPr lang="en-US" sz="2200" baseline="-25000">
                <a:solidFill>
                  <a:schemeClr val="tx1"/>
                </a:solidFill>
              </a:rPr>
              <a:t>2</a:t>
            </a:r>
            <a:r>
              <a:rPr lang="en-US" sz="2200">
                <a:solidFill>
                  <a:schemeClr val="tx1"/>
                </a:solidFill>
              </a:rPr>
              <a:t>, …, x</a:t>
            </a:r>
            <a:r>
              <a:rPr lang="en-US" sz="2200" baseline="-25000">
                <a:solidFill>
                  <a:schemeClr val="tx1"/>
                </a:solidFill>
              </a:rPr>
              <a:t>N</a:t>
            </a:r>
            <a:r>
              <a:rPr lang="en-US" sz="2200">
                <a:solidFill>
                  <a:schemeClr val="tx1"/>
                </a:solidFill>
              </a:rPr>
              <a:t>}; {y</a:t>
            </a:r>
            <a:r>
              <a:rPr lang="en-US" sz="2200" baseline="-25000">
                <a:solidFill>
                  <a:schemeClr val="tx1"/>
                </a:solidFill>
              </a:rPr>
              <a:t>1</a:t>
            </a:r>
            <a:r>
              <a:rPr lang="en-US" sz="2200">
                <a:solidFill>
                  <a:schemeClr val="tx1"/>
                </a:solidFill>
              </a:rPr>
              <a:t>, y</a:t>
            </a:r>
            <a:r>
              <a:rPr lang="en-US" sz="2200" baseline="-25000">
                <a:solidFill>
                  <a:schemeClr val="tx1"/>
                </a:solidFill>
              </a:rPr>
              <a:t>2</a:t>
            </a:r>
            <a:r>
              <a:rPr lang="en-US" sz="2200">
                <a:solidFill>
                  <a:schemeClr val="tx1"/>
                </a:solidFill>
              </a:rPr>
              <a:t>,…, y</a:t>
            </a:r>
            <a:r>
              <a:rPr lang="en-US" sz="2200" baseline="-25000">
                <a:solidFill>
                  <a:schemeClr val="tx1"/>
                </a:solidFill>
              </a:rPr>
              <a:t>N</a:t>
            </a:r>
            <a:r>
              <a:rPr lang="en-US" sz="2200">
                <a:solidFill>
                  <a:schemeClr val="tx1"/>
                </a:solidFill>
              </a:rPr>
              <a:t>}} so that y</a:t>
            </a:r>
            <a:r>
              <a:rPr lang="en-US" sz="2200" baseline="-25000">
                <a:solidFill>
                  <a:schemeClr val="tx1"/>
                </a:solidFill>
              </a:rPr>
              <a:t>i</a:t>
            </a:r>
            <a:r>
              <a:rPr lang="en-US" sz="2200">
                <a:solidFill>
                  <a:schemeClr val="tx1"/>
                </a:solidFill>
              </a:rPr>
              <a:t> </a:t>
            </a:r>
            <a:r>
              <a:rPr lang="en-US" sz="2200">
                <a:solidFill>
                  <a:schemeClr val="tx1"/>
                </a:solidFill>
                <a:latin typeface="Symbol" charset="2"/>
                <a:ea typeface="ＭＳ ゴシック"/>
                <a:cs typeface="Symbol" charset="2"/>
              </a:rPr>
              <a:t>≅</a:t>
            </a:r>
            <a:r>
              <a:rPr lang="en-US" sz="220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</a:t>
            </a:r>
            <a:r>
              <a:rPr lang="en-US" sz="2200">
                <a:solidFill>
                  <a:schemeClr val="tx1"/>
                </a:solidFill>
              </a:rPr>
              <a:t>f(x</a:t>
            </a:r>
            <a:r>
              <a:rPr lang="en-US" sz="2200" baseline="-25000">
                <a:solidFill>
                  <a:schemeClr val="tx1"/>
                </a:solidFill>
              </a:rPr>
              <a:t>i</a:t>
            </a:r>
            <a:r>
              <a:rPr lang="en-US" sz="2200">
                <a:solidFill>
                  <a:schemeClr val="tx1"/>
                </a:solidFill>
              </a:rPr>
              <a:t>) for every i.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Each training instance has a label/response. </a:t>
            </a: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rgbClr val="0432FF"/>
                </a:solidFill>
              </a:rPr>
              <a:t>Unsupervised learning:</a:t>
            </a:r>
            <a:r>
              <a:rPr lang="en-US" sz="2200" dirty="0">
                <a:solidFill>
                  <a:schemeClr val="tx1"/>
                </a:solidFill>
              </a:rPr>
              <a:t> learn a function y = f(x) from a given training set </a:t>
            </a:r>
            <a:r>
              <a:rPr lang="en-US" sz="2200">
                <a:solidFill>
                  <a:schemeClr val="tx1"/>
                </a:solidFill>
              </a:rPr>
              <a:t>{x</a:t>
            </a:r>
            <a:r>
              <a:rPr lang="en-US" sz="2200" baseline="-25000">
                <a:solidFill>
                  <a:schemeClr val="tx1"/>
                </a:solidFill>
              </a:rPr>
              <a:t>1</a:t>
            </a:r>
            <a:r>
              <a:rPr lang="en-US" sz="2200">
                <a:solidFill>
                  <a:schemeClr val="tx1"/>
                </a:solidFill>
              </a:rPr>
              <a:t>, x</a:t>
            </a:r>
            <a:r>
              <a:rPr lang="en-US" sz="2200" baseline="-25000">
                <a:solidFill>
                  <a:schemeClr val="tx1"/>
                </a:solidFill>
              </a:rPr>
              <a:t>2</a:t>
            </a:r>
            <a:r>
              <a:rPr lang="en-US" sz="2200">
                <a:solidFill>
                  <a:schemeClr val="tx1"/>
                </a:solidFill>
              </a:rPr>
              <a:t>, …, x</a:t>
            </a:r>
            <a:r>
              <a:rPr lang="en-US" sz="2200" baseline="-25000">
                <a:solidFill>
                  <a:schemeClr val="tx1"/>
                </a:solidFill>
              </a:rPr>
              <a:t>N</a:t>
            </a:r>
            <a:r>
              <a:rPr lang="en-US" sz="2200">
                <a:solidFill>
                  <a:schemeClr val="tx1"/>
                </a:solidFill>
              </a:rPr>
              <a:t>}.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No response is available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Our target is the hidden structure in data.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>
          <a:xfrm>
            <a:off x="5691062" y="4310062"/>
            <a:ext cx="3452938" cy="24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7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Exercises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Solutions to K-means when the data distributions are not spherical?</a:t>
            </a:r>
          </a:p>
          <a:p>
            <a:r>
              <a:rPr lang="en-US" sz="2200" dirty="0">
                <a:solidFill>
                  <a:schemeClr val="tx1"/>
                </a:solidFill>
              </a:rPr>
              <a:t>How to decide a suitable cluster for a new instance?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1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Unsupervised learning: </a:t>
            </a:r>
            <a:r>
              <a:rPr lang="en-US" sz="3200" dirty="0">
                <a:solidFill>
                  <a:srgbClr val="0000FF"/>
                </a:solidFill>
              </a:rPr>
              <a:t>examples (1)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Clustering data into clusters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Discover the data groups/clusters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Community detection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Detect communities in online social networks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4439920" cy="2002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480" y="3430270"/>
            <a:ext cx="3068320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Unsupervised learning: </a:t>
            </a:r>
            <a:r>
              <a:rPr lang="en-US" sz="3200" dirty="0">
                <a:solidFill>
                  <a:srgbClr val="0000FF"/>
                </a:solidFill>
              </a:rPr>
              <a:t>examples (2)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Trends detection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dirty="0">
                <a:solidFill>
                  <a:schemeClr val="tx1"/>
                </a:solidFill>
              </a:rPr>
              <a:t>Discover the trends, demands, future needs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of online users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Entity-interaction analysis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 descr="Screen Shot 2014-05-07 at 10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676400"/>
            <a:ext cx="2400300" cy="2438400"/>
          </a:xfrm>
          <a:prstGeom prst="rect">
            <a:avLst/>
          </a:prstGeom>
        </p:spPr>
      </p:pic>
      <p:pic>
        <p:nvPicPr>
          <p:cNvPr id="11" name="Picture 10" descr="ex-entities-topic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95800"/>
            <a:ext cx="7983220" cy="20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7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2. Clustering 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Clustering problem: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Input: a training set without any label.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Output: clusters of the training instances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 cluster: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Consists of similar instances in some senses.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Two clusters should be different from each other.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46480" y="4626610"/>
            <a:ext cx="7640320" cy="2002790"/>
            <a:chOff x="1066800" y="4191000"/>
            <a:chExt cx="7640320" cy="20027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r="50099"/>
            <a:stretch/>
          </p:blipFill>
          <p:spPr>
            <a:xfrm>
              <a:off x="1066800" y="4191000"/>
              <a:ext cx="2215576" cy="20027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49716"/>
            <a:stretch/>
          </p:blipFill>
          <p:spPr>
            <a:xfrm>
              <a:off x="6474578" y="4191000"/>
              <a:ext cx="2232542" cy="200279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3581400" y="5181600"/>
              <a:ext cx="2667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886200" y="4873823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FF"/>
                  </a:solidFill>
                </a:rPr>
                <a:t>After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Clustering 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Approaches to clustering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Partition-based clustering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Hierarchical clustering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Mixture models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Deep clustering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Evaluation of clustering quality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Distance/difference between any two clusters should be large.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(inter-cluster distance)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Difference between instances inside a cluster should be small.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3. K-means for clustering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K-means was first introduced by Lloyd in 1957.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K-means is the most popular method for clustering, which is partition-based.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Data representation:  D = {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2</a:t>
            </a:r>
            <a:r>
              <a:rPr lang="en-US" sz="2200" dirty="0">
                <a:solidFill>
                  <a:schemeClr val="tx1"/>
                </a:solidFill>
              </a:rPr>
              <a:t>, …, 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r</a:t>
            </a:r>
            <a:r>
              <a:rPr lang="en-US" sz="2200" dirty="0">
                <a:solidFill>
                  <a:schemeClr val="tx1"/>
                </a:solidFill>
              </a:rPr>
              <a:t>}, each 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i</a:t>
            </a:r>
            <a:r>
              <a:rPr lang="en-US" sz="2200" dirty="0">
                <a:solidFill>
                  <a:schemeClr val="tx1"/>
                </a:solidFill>
              </a:rPr>
              <a:t> is a vector in the n-dimensional Euclidean space.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K-means partitions D into K clusters: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Each cluster has a central point which is called </a:t>
            </a:r>
            <a:r>
              <a:rPr lang="en-US" sz="2000" b="1" dirty="0">
                <a:solidFill>
                  <a:schemeClr val="tx1"/>
                </a:solidFill>
              </a:rPr>
              <a:t>centroid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K is a pre-specified constant.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01000" y="1066800"/>
            <a:ext cx="1066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458201" cy="762000"/>
          </a:xfrm>
        </p:spPr>
        <p:txBody>
          <a:bodyPr>
            <a:normAutofit/>
          </a:bodyPr>
          <a:lstStyle/>
          <a:p>
            <a:r>
              <a:rPr lang="en-US" sz="3200" dirty="0"/>
              <a:t>K-means: </a:t>
            </a:r>
            <a:r>
              <a:rPr lang="en-US" sz="3200" dirty="0">
                <a:solidFill>
                  <a:srgbClr val="0000FF"/>
                </a:solidFill>
              </a:rPr>
              <a:t>main steps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5334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i="1" dirty="0">
                <a:solidFill>
                  <a:schemeClr val="tx1"/>
                </a:solidFill>
              </a:rPr>
              <a:t>Input:</a:t>
            </a:r>
            <a:r>
              <a:rPr lang="en-US" sz="2200" dirty="0">
                <a:solidFill>
                  <a:schemeClr val="tx1"/>
                </a:solidFill>
              </a:rPr>
              <a:t> training data </a:t>
            </a:r>
            <a:r>
              <a:rPr lang="en-US" sz="2200" b="1" dirty="0">
                <a:solidFill>
                  <a:schemeClr val="tx1"/>
                </a:solidFill>
              </a:rPr>
              <a:t>D</a:t>
            </a:r>
            <a:r>
              <a:rPr lang="en-US" sz="2200" dirty="0">
                <a:solidFill>
                  <a:schemeClr val="tx1"/>
                </a:solidFill>
              </a:rPr>
              <a:t>, number K of clusters, and distance measure d(x,y).</a:t>
            </a:r>
          </a:p>
          <a:p>
            <a:pPr>
              <a:spcBef>
                <a:spcPts val="1200"/>
              </a:spcBef>
            </a:pPr>
            <a:r>
              <a:rPr lang="en-US" sz="2200" i="1" dirty="0">
                <a:solidFill>
                  <a:srgbClr val="0000FF"/>
                </a:solidFill>
              </a:rPr>
              <a:t>Initialization: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/>
                </a:solidFill>
              </a:rPr>
              <a:t>select randomly K instances in </a:t>
            </a:r>
            <a:r>
              <a:rPr lang="en-US" sz="2200" b="1" dirty="0">
                <a:solidFill>
                  <a:schemeClr val="tx1"/>
                </a:solidFill>
              </a:rPr>
              <a:t>D</a:t>
            </a:r>
            <a:r>
              <a:rPr lang="en-US" sz="2200" dirty="0">
                <a:solidFill>
                  <a:schemeClr val="tx1"/>
                </a:solidFill>
              </a:rPr>
              <a:t> as the initial centroids.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432FF"/>
                </a:solidFill>
              </a:rPr>
              <a:t>Repeat the following two steps </a:t>
            </a:r>
            <a:r>
              <a:rPr lang="en-US" sz="2200" u="sng" dirty="0">
                <a:solidFill>
                  <a:srgbClr val="0432FF"/>
                </a:solidFill>
              </a:rPr>
              <a:t>until convergence</a:t>
            </a:r>
            <a:endParaRPr lang="en-US" u="sng" dirty="0">
              <a:solidFill>
                <a:srgbClr val="0432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>
                <a:solidFill>
                  <a:schemeClr val="tx1"/>
                </a:solidFill>
              </a:rPr>
              <a:t>Step 1:</a:t>
            </a:r>
            <a:r>
              <a:rPr lang="en-US" sz="2000" dirty="0">
                <a:solidFill>
                  <a:schemeClr val="tx1"/>
                </a:solidFill>
              </a:rPr>
              <a:t> for each instance, assign it to the cluster with nearest centroid.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>
                <a:solidFill>
                  <a:schemeClr val="tx1"/>
                </a:solidFill>
              </a:rPr>
              <a:t>Step 2:</a:t>
            </a:r>
            <a:r>
              <a:rPr lang="en-US" sz="2000" dirty="0">
                <a:solidFill>
                  <a:schemeClr val="tx1"/>
                </a:solidFill>
              </a:rPr>
              <a:t> for each cluster, </a:t>
            </a:r>
            <a:r>
              <a:rPr lang="en-US" sz="2000" u="sng" dirty="0">
                <a:solidFill>
                  <a:schemeClr val="tx1"/>
                </a:solidFill>
              </a:rPr>
              <a:t>recompute its controid</a:t>
            </a:r>
            <a:r>
              <a:rPr lang="en-US" sz="2000" dirty="0">
                <a:solidFill>
                  <a:schemeClr val="tx1"/>
                </a:solidFill>
              </a:rPr>
              <a:t> from all the instances assigned to that cluster.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8680" y="12192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88889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F6225CD500547B49EAD98EEBFE241" ma:contentTypeVersion="2" ma:contentTypeDescription="Create a new document." ma:contentTypeScope="" ma:versionID="94efadefd246c73344fe6b858d801ad0">
  <xsd:schema xmlns:xsd="http://www.w3.org/2001/XMLSchema" xmlns:xs="http://www.w3.org/2001/XMLSchema" xmlns:p="http://schemas.microsoft.com/office/2006/metadata/properties" xmlns:ns2="92d18ad8-22c9-46b4-8d56-affd5f74820f" targetNamespace="http://schemas.microsoft.com/office/2006/metadata/properties" ma:root="true" ma:fieldsID="539751de32e6d00c24efd7cd9d57b9d0" ns2:_="">
    <xsd:import namespace="92d18ad8-22c9-46b4-8d56-affd5f7482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18ad8-22c9-46b4-8d56-affd5f7482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F4530C-8F8A-405E-A359-0DA0E479CB5E}"/>
</file>

<file path=customXml/itemProps2.xml><?xml version="1.0" encoding="utf-8"?>
<ds:datastoreItem xmlns:ds="http://schemas.openxmlformats.org/officeDocument/2006/customXml" ds:itemID="{16ED47EE-D891-413E-AEB3-9FB54B87DB14}"/>
</file>

<file path=customXml/itemProps3.xml><?xml version="1.0" encoding="utf-8"?>
<ds:datastoreItem xmlns:ds="http://schemas.openxmlformats.org/officeDocument/2006/customXml" ds:itemID="{52CAFF26-92DE-48BE-965C-ACA2EAB7CD3C}"/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0</TotalTime>
  <Words>1580</Words>
  <Application>Microsoft Macintosh PowerPoint</Application>
  <PresentationFormat>On-screen Show (4:3)</PresentationFormat>
  <Paragraphs>265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ＭＳ ゴシック</vt:lpstr>
      <vt:lpstr>Arial</vt:lpstr>
      <vt:lpstr>Calibri</vt:lpstr>
      <vt:lpstr>Cambria Math</vt:lpstr>
      <vt:lpstr>Century Gothic</vt:lpstr>
      <vt:lpstr>Courier New</vt:lpstr>
      <vt:lpstr>Impact</vt:lpstr>
      <vt:lpstr>Symbol</vt:lpstr>
      <vt:lpstr>Wingdings</vt:lpstr>
      <vt:lpstr>Wingdings 2</vt:lpstr>
      <vt:lpstr>Plaza</vt:lpstr>
      <vt:lpstr>Equation</vt:lpstr>
      <vt:lpstr>Formel</vt:lpstr>
      <vt:lpstr>Introduction to Machine Learning and Data Mining (Học máy và Khai phá dữ liệu)</vt:lpstr>
      <vt:lpstr>Contents</vt:lpstr>
      <vt:lpstr>1. Basic learning problems</vt:lpstr>
      <vt:lpstr>Unsupervised learning: examples (1)</vt:lpstr>
      <vt:lpstr>Unsupervised learning: examples (2)</vt:lpstr>
      <vt:lpstr>2. Clustering </vt:lpstr>
      <vt:lpstr>Clustering </vt:lpstr>
      <vt:lpstr>3. K-means for clustering</vt:lpstr>
      <vt:lpstr>K-means: main steps</vt:lpstr>
      <vt:lpstr>K-means: example (1)</vt:lpstr>
      <vt:lpstr>K-means: example (2)</vt:lpstr>
      <vt:lpstr>K-means: convergence</vt:lpstr>
      <vt:lpstr>K-means: centroid, distance</vt:lpstr>
      <vt:lpstr>K-means: about distance</vt:lpstr>
      <vt:lpstr>K-means: affects of outliers</vt:lpstr>
      <vt:lpstr>K-means: outlier example</vt:lpstr>
      <vt:lpstr>K-means: outlier solutions</vt:lpstr>
      <vt:lpstr>K-means: initialization</vt:lpstr>
      <vt:lpstr>K-means: initialization solution (1)</vt:lpstr>
      <vt:lpstr>K-means: initialization solution (2)</vt:lpstr>
      <vt:lpstr>K-means: curved clusters</vt:lpstr>
      <vt:lpstr>K-means: summary</vt:lpstr>
      <vt:lpstr>4. Online K-means</vt:lpstr>
      <vt:lpstr>Revisiting K-means</vt:lpstr>
      <vt:lpstr>Online K-means: idea</vt:lpstr>
      <vt:lpstr>Online K-means: algorithm</vt:lpstr>
      <vt:lpstr>Online K-means: learning rate</vt:lpstr>
      <vt:lpstr>Convergence of Online K-means</vt:lpstr>
      <vt:lpstr>References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report on country</dc:title>
  <dc:creator/>
  <cp:keywords/>
  <cp:lastModifiedBy/>
  <cp:revision>1</cp:revision>
  <dcterms:modified xsi:type="dcterms:W3CDTF">2022-06-24T11:01:26Z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TC101659609990</vt:lpwstr>
  </property>
  <property fmtid="{D5CDD505-2E9C-101B-9397-08002B2CF9AE}" pid="3" name="ContentTypeId">
    <vt:lpwstr>0x010100B7FF6225CD500547B49EAD98EEBFE241</vt:lpwstr>
  </property>
</Properties>
</file>